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311" r:id="rId5"/>
    <p:sldId id="270" r:id="rId6"/>
    <p:sldId id="272" r:id="rId7"/>
    <p:sldId id="360" r:id="rId8"/>
    <p:sldId id="361" r:id="rId9"/>
    <p:sldId id="362" r:id="rId10"/>
    <p:sldId id="363" r:id="rId11"/>
    <p:sldId id="364" r:id="rId12"/>
    <p:sldId id="328" r:id="rId13"/>
    <p:sldId id="395" r:id="rId14"/>
    <p:sldId id="342" r:id="rId15"/>
    <p:sldId id="396" r:id="rId16"/>
    <p:sldId id="343" r:id="rId17"/>
    <p:sldId id="348" r:id="rId18"/>
    <p:sldId id="344" r:id="rId19"/>
    <p:sldId id="350" r:id="rId20"/>
    <p:sldId id="354" r:id="rId21"/>
    <p:sldId id="345" r:id="rId22"/>
    <p:sldId id="352" r:id="rId23"/>
    <p:sldId id="349" r:id="rId24"/>
    <p:sldId id="353" r:id="rId25"/>
    <p:sldId id="351" r:id="rId26"/>
    <p:sldId id="355" r:id="rId27"/>
    <p:sldId id="356" r:id="rId28"/>
    <p:sldId id="357" r:id="rId29"/>
    <p:sldId id="347" r:id="rId30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95" autoAdjust="0"/>
    <p:restoredTop sz="88340" autoAdjust="0"/>
  </p:normalViewPr>
  <p:slideViewPr>
    <p:cSldViewPr>
      <p:cViewPr varScale="1">
        <p:scale>
          <a:sx n="98" d="100"/>
          <a:sy n="98" d="100"/>
        </p:scale>
        <p:origin x="1812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ather Campbell" userId="c8f8bee8-45b0-4d3b-b7a7-f115d2630def" providerId="ADAL" clId="{79EAA357-F94A-48C9-A5A9-9E88DD005064}"/>
    <pc:docChg chg="delSld modSld">
      <pc:chgData name="Heather Campbell" userId="c8f8bee8-45b0-4d3b-b7a7-f115d2630def" providerId="ADAL" clId="{79EAA357-F94A-48C9-A5A9-9E88DD005064}" dt="2024-07-08T14:56:50.287" v="14" actId="1076"/>
      <pc:docMkLst>
        <pc:docMk/>
      </pc:docMkLst>
      <pc:sldChg chg="del">
        <pc:chgData name="Heather Campbell" userId="c8f8bee8-45b0-4d3b-b7a7-f115d2630def" providerId="ADAL" clId="{79EAA357-F94A-48C9-A5A9-9E88DD005064}" dt="2024-06-22T08:33:47.558" v="1" actId="47"/>
        <pc:sldMkLst>
          <pc:docMk/>
          <pc:sldMk cId="0" sldId="268"/>
        </pc:sldMkLst>
      </pc:sldChg>
      <pc:sldChg chg="del">
        <pc:chgData name="Heather Campbell" userId="c8f8bee8-45b0-4d3b-b7a7-f115d2630def" providerId="ADAL" clId="{79EAA357-F94A-48C9-A5A9-9E88DD005064}" dt="2024-07-08T14:55:58.974" v="5" actId="47"/>
        <pc:sldMkLst>
          <pc:docMk/>
          <pc:sldMk cId="0" sldId="279"/>
        </pc:sldMkLst>
      </pc:sldChg>
      <pc:sldChg chg="del">
        <pc:chgData name="Heather Campbell" userId="c8f8bee8-45b0-4d3b-b7a7-f115d2630def" providerId="ADAL" clId="{79EAA357-F94A-48C9-A5A9-9E88DD005064}" dt="2024-07-08T14:56:24.134" v="8" actId="47"/>
        <pc:sldMkLst>
          <pc:docMk/>
          <pc:sldMk cId="2293310923" sldId="329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507056415" sldId="332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9600888" sldId="333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1509507703" sldId="334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1568098470" sldId="335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2399033729" sldId="339"/>
        </pc:sldMkLst>
      </pc:sldChg>
      <pc:sldChg chg="del">
        <pc:chgData name="Heather Campbell" userId="c8f8bee8-45b0-4d3b-b7a7-f115d2630def" providerId="ADAL" clId="{79EAA357-F94A-48C9-A5A9-9E88DD005064}" dt="2024-06-22T08:33:47.558" v="1" actId="47"/>
        <pc:sldMkLst>
          <pc:docMk/>
          <pc:sldMk cId="607407722" sldId="340"/>
        </pc:sldMkLst>
      </pc:sldChg>
      <pc:sldChg chg="del">
        <pc:chgData name="Heather Campbell" userId="c8f8bee8-45b0-4d3b-b7a7-f115d2630def" providerId="ADAL" clId="{79EAA357-F94A-48C9-A5A9-9E88DD005064}" dt="2024-06-22T08:33:49.331" v="2" actId="47"/>
        <pc:sldMkLst>
          <pc:docMk/>
          <pc:sldMk cId="426807295" sldId="365"/>
        </pc:sldMkLst>
      </pc:sldChg>
      <pc:sldChg chg="del">
        <pc:chgData name="Heather Campbell" userId="c8f8bee8-45b0-4d3b-b7a7-f115d2630def" providerId="ADAL" clId="{79EAA357-F94A-48C9-A5A9-9E88DD005064}" dt="2024-06-22T08:33:47.558" v="1" actId="47"/>
        <pc:sldMkLst>
          <pc:docMk/>
          <pc:sldMk cId="3486233761" sldId="366"/>
        </pc:sldMkLst>
      </pc:sldChg>
      <pc:sldChg chg="del">
        <pc:chgData name="Heather Campbell" userId="c8f8bee8-45b0-4d3b-b7a7-f115d2630def" providerId="ADAL" clId="{79EAA357-F94A-48C9-A5A9-9E88DD005064}" dt="2024-06-22T08:33:47.558" v="1" actId="47"/>
        <pc:sldMkLst>
          <pc:docMk/>
          <pc:sldMk cId="0" sldId="367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824438197" sldId="368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3074800755" sldId="369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3041413773" sldId="370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1941141734" sldId="371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3200535571" sldId="372"/>
        </pc:sldMkLst>
      </pc:sldChg>
      <pc:sldChg chg="del">
        <pc:chgData name="Heather Campbell" userId="c8f8bee8-45b0-4d3b-b7a7-f115d2630def" providerId="ADAL" clId="{79EAA357-F94A-48C9-A5A9-9E88DD005064}" dt="2024-06-22T08:33:39.880" v="0" actId="47"/>
        <pc:sldMkLst>
          <pc:docMk/>
          <pc:sldMk cId="3427695998" sldId="373"/>
        </pc:sldMkLst>
      </pc:sldChg>
      <pc:sldChg chg="del">
        <pc:chgData name="Heather Campbell" userId="c8f8bee8-45b0-4d3b-b7a7-f115d2630def" providerId="ADAL" clId="{79EAA357-F94A-48C9-A5A9-9E88DD005064}" dt="2024-07-08T14:56:05.285" v="6" actId="47"/>
        <pc:sldMkLst>
          <pc:docMk/>
          <pc:sldMk cId="2193354733" sldId="374"/>
        </pc:sldMkLst>
      </pc:sldChg>
      <pc:sldChg chg="del">
        <pc:chgData name="Heather Campbell" userId="c8f8bee8-45b0-4d3b-b7a7-f115d2630def" providerId="ADAL" clId="{79EAA357-F94A-48C9-A5A9-9E88DD005064}" dt="2024-07-08T14:56:11.616" v="7" actId="47"/>
        <pc:sldMkLst>
          <pc:docMk/>
          <pc:sldMk cId="885116536" sldId="375"/>
        </pc:sldMkLst>
      </pc:sldChg>
      <pc:sldChg chg="del">
        <pc:chgData name="Heather Campbell" userId="c8f8bee8-45b0-4d3b-b7a7-f115d2630def" providerId="ADAL" clId="{79EAA357-F94A-48C9-A5A9-9E88DD005064}" dt="2024-07-07T14:10:48.903" v="3" actId="47"/>
        <pc:sldMkLst>
          <pc:docMk/>
          <pc:sldMk cId="2473888152" sldId="376"/>
        </pc:sldMkLst>
      </pc:sldChg>
      <pc:sldChg chg="del">
        <pc:chgData name="Heather Campbell" userId="c8f8bee8-45b0-4d3b-b7a7-f115d2630def" providerId="ADAL" clId="{79EAA357-F94A-48C9-A5A9-9E88DD005064}" dt="2024-07-07T14:10:51.641" v="4" actId="47"/>
        <pc:sldMkLst>
          <pc:docMk/>
          <pc:sldMk cId="4190901038" sldId="377"/>
        </pc:sldMkLst>
      </pc:sldChg>
      <pc:sldChg chg="del">
        <pc:chgData name="Heather Campbell" userId="c8f8bee8-45b0-4d3b-b7a7-f115d2630def" providerId="ADAL" clId="{79EAA357-F94A-48C9-A5A9-9E88DD005064}" dt="2024-06-22T08:33:47.558" v="1" actId="47"/>
        <pc:sldMkLst>
          <pc:docMk/>
          <pc:sldMk cId="2496187322" sldId="378"/>
        </pc:sldMkLst>
      </pc:sldChg>
      <pc:sldChg chg="modSp mod">
        <pc:chgData name="Heather Campbell" userId="c8f8bee8-45b0-4d3b-b7a7-f115d2630def" providerId="ADAL" clId="{79EAA357-F94A-48C9-A5A9-9E88DD005064}" dt="2024-07-08T14:56:50.287" v="14" actId="1076"/>
        <pc:sldMkLst>
          <pc:docMk/>
          <pc:sldMk cId="3200903687" sldId="395"/>
        </pc:sldMkLst>
        <pc:picChg chg="mod modCrop">
          <ac:chgData name="Heather Campbell" userId="c8f8bee8-45b0-4d3b-b7a7-f115d2630def" providerId="ADAL" clId="{79EAA357-F94A-48C9-A5A9-9E88DD005064}" dt="2024-07-08T14:56:50.287" v="14" actId="1076"/>
          <ac:picMkLst>
            <pc:docMk/>
            <pc:sldMk cId="3200903687" sldId="395"/>
            <ac:picMk id="3" creationId="{C480E970-9AC5-4939-B867-C41C0D408CB4}"/>
          </ac:picMkLst>
        </pc:picChg>
      </pc:sldChg>
      <pc:sldMasterChg chg="delSldLayout">
        <pc:chgData name="Heather Campbell" userId="c8f8bee8-45b0-4d3b-b7a7-f115d2630def" providerId="ADAL" clId="{79EAA357-F94A-48C9-A5A9-9E88DD005064}" dt="2024-06-22T08:33:49.331" v="2" actId="47"/>
        <pc:sldMasterMkLst>
          <pc:docMk/>
          <pc:sldMasterMk cId="0" sldId="2147483648"/>
        </pc:sldMasterMkLst>
        <pc:sldLayoutChg chg="del">
          <pc:chgData name="Heather Campbell" userId="c8f8bee8-45b0-4d3b-b7a7-f115d2630def" providerId="ADAL" clId="{79EAA357-F94A-48C9-A5A9-9E88DD005064}" dt="2024-06-22T08:33:49.331" v="2" actId="47"/>
          <pc:sldLayoutMkLst>
            <pc:docMk/>
            <pc:sldMasterMk cId="0" sldId="2147483648"/>
            <pc:sldLayoutMk cId="1329524105" sldId="2147483666"/>
          </pc:sldLayoutMkLst>
        </pc:sldLayoutChg>
      </pc:sldMaster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png>
</file>

<file path=ppt/media/image27.jpg>
</file>

<file path=ppt/media/image28.jpeg>
</file>

<file path=ppt/media/image29.jpe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712722" y="2140711"/>
            <a:ext cx="5718555" cy="819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5940" y="1476944"/>
            <a:ext cx="1967864" cy="39490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97533" y="375285"/>
            <a:ext cx="5948933" cy="124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32232" y="1069594"/>
            <a:ext cx="8679535" cy="4141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arinespecies.org/remipedia/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676400"/>
            <a:ext cx="6858000" cy="3323987"/>
          </a:xfrm>
        </p:spPr>
        <p:txBody>
          <a:bodyPr/>
          <a:lstStyle/>
          <a:p>
            <a:pPr algn="ctr"/>
            <a:r>
              <a:rPr lang="en-GB" sz="6000" dirty="0">
                <a:latin typeface="+mn-lt"/>
              </a:rPr>
              <a:t>HIGHER LEVEL TAXONOMY</a:t>
            </a:r>
            <a:br>
              <a:rPr lang="en-GB" sz="6000" dirty="0">
                <a:latin typeface="+mn-lt"/>
              </a:rPr>
            </a:br>
            <a:br>
              <a:rPr lang="en-GB" sz="6000" dirty="0">
                <a:latin typeface="+mn-lt"/>
              </a:rPr>
            </a:br>
            <a:r>
              <a:rPr lang="en-GB" sz="3600" dirty="0">
                <a:latin typeface="+mn-lt"/>
              </a:rPr>
              <a:t>Dr Heather Campbell</a:t>
            </a:r>
          </a:p>
        </p:txBody>
      </p:sp>
    </p:spTree>
    <p:extLst>
      <p:ext uri="{BB962C8B-B14F-4D97-AF65-F5344CB8AC3E}">
        <p14:creationId xmlns:p14="http://schemas.microsoft.com/office/powerpoint/2010/main" val="2105673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80E970-9AC5-4939-B867-C41C0D408C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667"/>
          <a:stretch/>
        </p:blipFill>
        <p:spPr>
          <a:xfrm>
            <a:off x="2278140" y="1447800"/>
            <a:ext cx="4587719" cy="4495800"/>
          </a:xfrm>
          <a:prstGeom prst="rect">
            <a:avLst/>
          </a:prstGeom>
        </p:spPr>
      </p:pic>
      <p:sp>
        <p:nvSpPr>
          <p:cNvPr id="4" name="object 2">
            <a:extLst>
              <a:ext uri="{FF2B5EF4-FFF2-40B4-BE49-F238E27FC236}">
                <a16:creationId xmlns:a16="http://schemas.microsoft.com/office/drawing/2014/main" id="{DFD96BE4-8701-9D4B-16BB-E5C8BBFAF6B5}"/>
              </a:ext>
            </a:extLst>
          </p:cNvPr>
          <p:cNvSpPr txBox="1">
            <a:spLocks/>
          </p:cNvSpPr>
          <p:nvPr/>
        </p:nvSpPr>
        <p:spPr>
          <a:xfrm>
            <a:off x="1408557" y="461899"/>
            <a:ext cx="632142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GB" kern="0" spc="-235"/>
              <a:t>Total </a:t>
            </a:r>
            <a:r>
              <a:rPr lang="en-GB" kern="0" spc="-155"/>
              <a:t>Diversity </a:t>
            </a:r>
            <a:r>
              <a:rPr lang="en-GB" kern="0" spc="-5"/>
              <a:t>of</a:t>
            </a:r>
            <a:r>
              <a:rPr lang="en-GB" kern="0" spc="-350"/>
              <a:t> </a:t>
            </a:r>
            <a:r>
              <a:rPr lang="en-GB" kern="0" spc="-280"/>
              <a:t>Organisms</a:t>
            </a:r>
            <a:endParaRPr lang="en-GB" kern="0" spc="-280" dirty="0"/>
          </a:p>
        </p:txBody>
      </p:sp>
    </p:spTree>
    <p:extLst>
      <p:ext uri="{BB962C8B-B14F-4D97-AF65-F5344CB8AC3E}">
        <p14:creationId xmlns:p14="http://schemas.microsoft.com/office/powerpoint/2010/main" val="3200903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33400" y="762000"/>
            <a:ext cx="511858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b="1" i="0" dirty="0">
                <a:effectLst/>
                <a:latin typeface="arial" panose="020B0604020202020204" pitchFamily="34" charset="0"/>
              </a:rPr>
              <a:t>Kingdom Animalia</a:t>
            </a:r>
            <a:endParaRPr lang="en-GB" sz="4400" b="1" dirty="0"/>
          </a:p>
        </p:txBody>
      </p:sp>
      <p:sp>
        <p:nvSpPr>
          <p:cNvPr id="5" name="Rectangle 4"/>
          <p:cNvSpPr/>
          <p:nvPr/>
        </p:nvSpPr>
        <p:spPr>
          <a:xfrm>
            <a:off x="685800" y="1828800"/>
            <a:ext cx="81534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M</a:t>
            </a:r>
            <a:r>
              <a:rPr lang="en-US" sz="2000" i="0" u="none" strike="noStrike" dirty="0">
                <a:effectLst/>
              </a:rPr>
              <a:t>ulticellular</a:t>
            </a:r>
            <a:r>
              <a:rPr lang="en-US" sz="2000" i="0" dirty="0">
                <a:effectLst/>
              </a:rPr>
              <a:t> and </a:t>
            </a:r>
            <a:r>
              <a:rPr lang="en-US" sz="2000" i="0" u="none" strike="noStrike" dirty="0">
                <a:effectLst/>
              </a:rPr>
              <a:t>eukaryotic</a:t>
            </a:r>
            <a:r>
              <a:rPr lang="en-US" sz="2000" i="0" dirty="0">
                <a:effectLst/>
              </a:rPr>
              <a:t> organisms </a:t>
            </a:r>
          </a:p>
          <a:p>
            <a:r>
              <a:rPr lang="en-US" sz="2000" i="0" dirty="0">
                <a:effectLst/>
              </a:rPr>
              <a:t>1.5 million </a:t>
            </a:r>
            <a:r>
              <a:rPr lang="en-US" sz="2000" i="0" u="none" strike="noStrike" dirty="0">
                <a:effectLst/>
              </a:rPr>
              <a:t>living</a:t>
            </a:r>
            <a:r>
              <a:rPr lang="en-US" sz="2000" i="0" dirty="0">
                <a:effectLst/>
              </a:rPr>
              <a:t> animal </a:t>
            </a:r>
            <a:r>
              <a:rPr lang="en-US" sz="2000" i="0" u="none" strike="noStrike" dirty="0">
                <a:effectLst/>
              </a:rPr>
              <a:t>species</a:t>
            </a:r>
            <a:r>
              <a:rPr lang="en-US" sz="2000" i="0" dirty="0">
                <a:effectLst/>
              </a:rPr>
              <a:t> have been </a:t>
            </a:r>
            <a:r>
              <a:rPr lang="en-US" sz="2000" i="0" u="none" strike="noStrike" dirty="0">
                <a:effectLst/>
              </a:rPr>
              <a:t>described b</a:t>
            </a:r>
            <a:r>
              <a:rPr lang="en-US" sz="2000" i="0" dirty="0">
                <a:effectLst/>
              </a:rPr>
              <a:t>ut an estimated 7 million</a:t>
            </a:r>
          </a:p>
          <a:p>
            <a:r>
              <a:rPr lang="en-US" sz="2000" dirty="0"/>
              <a:t> "animal" comes from the Latin </a:t>
            </a:r>
            <a:r>
              <a:rPr lang="en-US" sz="2000" i="1" dirty="0"/>
              <a:t>animalis</a:t>
            </a:r>
            <a:r>
              <a:rPr lang="en-US" sz="2000" dirty="0"/>
              <a:t>, meaning </a:t>
            </a:r>
            <a:r>
              <a:rPr lang="en-US" sz="2000" i="1" dirty="0"/>
              <a:t>having breath</a:t>
            </a:r>
            <a:r>
              <a:rPr lang="en-US" sz="2000" dirty="0"/>
              <a:t>, </a:t>
            </a:r>
            <a:r>
              <a:rPr lang="en-US" sz="2000" i="1" dirty="0"/>
              <a:t>having soul</a:t>
            </a:r>
            <a:r>
              <a:rPr lang="en-US" sz="2000" dirty="0"/>
              <a:t> or </a:t>
            </a:r>
            <a:r>
              <a:rPr lang="en-US" sz="2000" i="1" dirty="0"/>
              <a:t>living being</a:t>
            </a:r>
            <a:endParaRPr lang="en-US" sz="2000" i="0" dirty="0">
              <a:effectLst/>
            </a:endParaRPr>
          </a:p>
          <a:p>
            <a:endParaRPr lang="en-US" sz="2000" dirty="0"/>
          </a:p>
          <a:p>
            <a:r>
              <a:rPr lang="en-US" sz="2000" i="1" dirty="0"/>
              <a:t>Distinguishing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</a:t>
            </a:r>
            <a:r>
              <a:rPr lang="en-US" sz="2000" i="0" u="none" strike="noStrike" dirty="0">
                <a:effectLst/>
              </a:rPr>
              <a:t>onsume organic material (heterotrophic)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0" u="none" strike="noStrike" dirty="0">
                <a:effectLst/>
              </a:rPr>
              <a:t>Breathe oxygen 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0" dirty="0">
                <a:effectLst/>
              </a:rPr>
              <a:t>Motile at some point in their life cycle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0" dirty="0">
                <a:effectLst/>
              </a:rPr>
              <a:t>Can </a:t>
            </a:r>
            <a:r>
              <a:rPr lang="en-US" sz="2000" i="0" u="none" strike="noStrike" dirty="0">
                <a:effectLst/>
              </a:rPr>
              <a:t>reproduce sexually, but there are exceptions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0" u="none" strike="noStrike" dirty="0">
                <a:effectLst/>
              </a:rPr>
              <a:t>G</a:t>
            </a:r>
            <a:r>
              <a:rPr lang="en-US" sz="2000" i="0" dirty="0">
                <a:effectLst/>
              </a:rPr>
              <a:t>row from a hollow sphere of cells, the </a:t>
            </a:r>
            <a:r>
              <a:rPr lang="en-US" sz="2000" i="0" u="none" strike="noStrike" dirty="0">
                <a:effectLst/>
              </a:rPr>
              <a:t>blastula</a:t>
            </a:r>
            <a:r>
              <a:rPr lang="en-US" sz="2000" i="0" dirty="0">
                <a:effectLst/>
              </a:rPr>
              <a:t>, during </a:t>
            </a:r>
            <a:r>
              <a:rPr lang="en-US" sz="2000" i="0" u="none" strike="noStrike" dirty="0">
                <a:effectLst/>
              </a:rPr>
              <a:t>embryonic development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325036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80E970-9AC5-4939-B867-C41C0D408C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00" r="32500"/>
          <a:stretch/>
        </p:blipFill>
        <p:spPr>
          <a:xfrm>
            <a:off x="1482084" y="1600200"/>
            <a:ext cx="6179831" cy="428967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0348A97-5C47-3798-0304-5D1F3D12782E}"/>
              </a:ext>
            </a:extLst>
          </p:cNvPr>
          <p:cNvSpPr/>
          <p:nvPr/>
        </p:nvSpPr>
        <p:spPr>
          <a:xfrm>
            <a:off x="381000" y="381000"/>
            <a:ext cx="511858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b="1" i="0" dirty="0">
                <a:effectLst/>
                <a:latin typeface="arial" panose="020B0604020202020204" pitchFamily="34" charset="0"/>
              </a:rPr>
              <a:t>Kingdom Animalia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3350334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838200"/>
            <a:ext cx="5924550" cy="696594"/>
          </a:xfrm>
        </p:spPr>
        <p:txBody>
          <a:bodyPr/>
          <a:lstStyle/>
          <a:p>
            <a:r>
              <a:rPr lang="en-US" b="1" dirty="0"/>
              <a:t>Phylum </a:t>
            </a:r>
            <a:r>
              <a:rPr lang="en-US" b="1" dirty="0" err="1"/>
              <a:t>Arthropoda</a:t>
            </a:r>
            <a:endParaRPr lang="en-GB" b="1" dirty="0"/>
          </a:p>
        </p:txBody>
      </p:sp>
      <p:sp>
        <p:nvSpPr>
          <p:cNvPr id="4" name="Rectangle 3"/>
          <p:cNvSpPr/>
          <p:nvPr/>
        </p:nvSpPr>
        <p:spPr>
          <a:xfrm>
            <a:off x="509954" y="1828800"/>
            <a:ext cx="82296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Largest phylum in the animal kingdom</a:t>
            </a:r>
          </a:p>
          <a:p>
            <a:r>
              <a:rPr lang="en-US" sz="2400" dirty="0"/>
              <a:t>~84% of all known animal species</a:t>
            </a:r>
          </a:p>
          <a:p>
            <a:endParaRPr lang="en-US" sz="2400" dirty="0"/>
          </a:p>
          <a:p>
            <a:r>
              <a:rPr lang="en-US" sz="2400" dirty="0"/>
              <a:t>Includes lobsters, crabs, spiders, mites, insects, centipedes, and millipedes</a:t>
            </a:r>
          </a:p>
          <a:p>
            <a:endParaRPr lang="en-US" sz="2400" dirty="0"/>
          </a:p>
          <a:p>
            <a:r>
              <a:rPr lang="en-US" sz="2400" dirty="0"/>
              <a:t>Represented in every habitat on Earth (aquatic, terrestrial and adapted for flight)</a:t>
            </a:r>
          </a:p>
          <a:p>
            <a:endParaRPr lang="en-US" sz="2400" dirty="0"/>
          </a:p>
          <a:p>
            <a:r>
              <a:rPr lang="en-US" sz="2400" dirty="0"/>
              <a:t>Name arthropod means “jointed feet”</a:t>
            </a:r>
          </a:p>
        </p:txBody>
      </p:sp>
    </p:spTree>
    <p:extLst>
      <p:ext uri="{BB962C8B-B14F-4D97-AF65-F5344CB8AC3E}">
        <p14:creationId xmlns:p14="http://schemas.microsoft.com/office/powerpoint/2010/main" val="2507561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838200"/>
            <a:ext cx="5924550" cy="696594"/>
          </a:xfrm>
        </p:spPr>
        <p:txBody>
          <a:bodyPr/>
          <a:lstStyle/>
          <a:p>
            <a:r>
              <a:rPr lang="en-US" b="1" dirty="0"/>
              <a:t>Phylum </a:t>
            </a:r>
            <a:r>
              <a:rPr lang="en-US" b="1" dirty="0" err="1"/>
              <a:t>Arthropoda</a:t>
            </a:r>
            <a:endParaRPr lang="en-GB" b="1" dirty="0"/>
          </a:p>
        </p:txBody>
      </p:sp>
      <p:sp>
        <p:nvSpPr>
          <p:cNvPr id="4" name="Rectangle 3"/>
          <p:cNvSpPr/>
          <p:nvPr/>
        </p:nvSpPr>
        <p:spPr>
          <a:xfrm>
            <a:off x="509954" y="1828800"/>
            <a:ext cx="82296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Distinguishing features</a:t>
            </a:r>
          </a:p>
          <a:p>
            <a:endParaRPr lang="en-US" sz="24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Presence of a jointed skeletal covering composed of chitin (a complex sugar) bound to protein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Lack locomotory cilia, even in the larval stages, probably because of the presence of the exoskeleton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Body is usually segmented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Segments bear paired, jointed appendages</a:t>
            </a:r>
          </a:p>
        </p:txBody>
      </p:sp>
    </p:spTree>
    <p:extLst>
      <p:ext uri="{BB962C8B-B14F-4D97-AF65-F5344CB8AC3E}">
        <p14:creationId xmlns:p14="http://schemas.microsoft.com/office/powerpoint/2010/main" val="1381886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533400" y="838200"/>
            <a:ext cx="5924550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b="1" strike="sngStrike" kern="0" dirty="0"/>
              <a:t>Subphylum </a:t>
            </a:r>
            <a:r>
              <a:rPr lang="en-US" b="1" strike="sngStrike" kern="0" dirty="0" err="1"/>
              <a:t>Uniramia</a:t>
            </a:r>
            <a:endParaRPr lang="en-GB" b="1" strike="sngStrike" kern="0" dirty="0"/>
          </a:p>
        </p:txBody>
      </p:sp>
      <p:sp>
        <p:nvSpPr>
          <p:cNvPr id="4" name="Rectangle 3"/>
          <p:cNvSpPr/>
          <p:nvPr/>
        </p:nvSpPr>
        <p:spPr>
          <a:xfrm>
            <a:off x="533400" y="1981200"/>
            <a:ext cx="75438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dirty="0"/>
              <a:t>Previous classifications had three subphyla of </a:t>
            </a:r>
            <a:r>
              <a:rPr lang="en-GB" dirty="0" err="1"/>
              <a:t>arthropoda</a:t>
            </a:r>
            <a:r>
              <a:rPr lang="en-GB" dirty="0"/>
              <a:t> were </a:t>
            </a:r>
            <a:r>
              <a:rPr lang="en-GB" dirty="0" err="1"/>
              <a:t>Uniramia</a:t>
            </a:r>
            <a:r>
              <a:rPr lang="en-GB" dirty="0"/>
              <a:t>, Crustacea and Chelicerata</a:t>
            </a:r>
          </a:p>
          <a:p>
            <a:endParaRPr lang="en-GB" dirty="0"/>
          </a:p>
          <a:p>
            <a:r>
              <a:rPr lang="en-GB" dirty="0"/>
              <a:t>With </a:t>
            </a:r>
            <a:r>
              <a:rPr lang="en-GB" dirty="0" err="1"/>
              <a:t>Uniramia</a:t>
            </a:r>
            <a:r>
              <a:rPr lang="en-GB" dirty="0"/>
              <a:t> including; </a:t>
            </a:r>
          </a:p>
          <a:p>
            <a:r>
              <a:rPr lang="en-GB" dirty="0" err="1"/>
              <a:t>Hexapoda</a:t>
            </a:r>
            <a:r>
              <a:rPr lang="en-GB" dirty="0"/>
              <a:t> (insects)</a:t>
            </a:r>
          </a:p>
          <a:p>
            <a:r>
              <a:rPr lang="en-GB" dirty="0" err="1"/>
              <a:t>Myriapoda</a:t>
            </a:r>
            <a:r>
              <a:rPr lang="en-GB" dirty="0"/>
              <a:t> (centipedes and millipedes)</a:t>
            </a:r>
          </a:p>
          <a:p>
            <a:r>
              <a:rPr lang="en-GB" dirty="0" err="1"/>
              <a:t>Onychophora</a:t>
            </a:r>
            <a:r>
              <a:rPr lang="en-GB" dirty="0"/>
              <a:t> (</a:t>
            </a:r>
            <a:r>
              <a:rPr lang="en-GB" dirty="0" err="1"/>
              <a:t>velvetworms</a:t>
            </a:r>
            <a:r>
              <a:rPr lang="en-GB" dirty="0"/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77608" y="2964417"/>
            <a:ext cx="1828800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This grouping was polyphyletic</a:t>
            </a:r>
          </a:p>
        </p:txBody>
      </p:sp>
      <p:sp>
        <p:nvSpPr>
          <p:cNvPr id="8" name="Right Brace 7"/>
          <p:cNvSpPr/>
          <p:nvPr/>
        </p:nvSpPr>
        <p:spPr>
          <a:xfrm>
            <a:off x="4419600" y="2917567"/>
            <a:ext cx="914400" cy="74003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092F57-4C32-4EEF-BADD-76CE66DA79A6}"/>
              </a:ext>
            </a:extLst>
          </p:cNvPr>
          <p:cNvSpPr txBox="1"/>
          <p:nvPr/>
        </p:nvSpPr>
        <p:spPr>
          <a:xfrm>
            <a:off x="533400" y="4302561"/>
            <a:ext cx="4011637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POLYPHYLETIC: </a:t>
            </a:r>
            <a:r>
              <a:rPr lang="en-US" sz="1800" dirty="0"/>
              <a:t>derived from more than one common evolutionary ancestor or ancestral group and therefore not suitable for placing in the same taxon</a:t>
            </a:r>
            <a:endParaRPr lang="en-GB" sz="1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84A5CC-1E2C-4733-8EF5-30640256B0D3}"/>
              </a:ext>
            </a:extLst>
          </p:cNvPr>
          <p:cNvSpPr txBox="1"/>
          <p:nvPr/>
        </p:nvSpPr>
        <p:spPr>
          <a:xfrm>
            <a:off x="4380914" y="4640817"/>
            <a:ext cx="44196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800" b="0" i="0" u="none" strike="noStrike" baseline="0" dirty="0">
                <a:latin typeface="AdvPSA183"/>
              </a:rPr>
              <a:t>“it is easiest to say that arthropods are</a:t>
            </a:r>
          </a:p>
          <a:p>
            <a:pPr algn="r"/>
            <a:r>
              <a:rPr lang="en-GB" sz="1800" b="0" i="0" u="none" strike="noStrike" baseline="0" dirty="0">
                <a:latin typeface="AdvPSA183"/>
              </a:rPr>
              <a:t>divided into chelicerates, myriapods and </a:t>
            </a:r>
            <a:r>
              <a:rPr lang="en-GB" sz="1800" b="0" i="0" u="none" strike="noStrike" baseline="0" dirty="0" err="1">
                <a:latin typeface="AdvPSA183"/>
              </a:rPr>
              <a:t>pancrustaceans</a:t>
            </a:r>
            <a:r>
              <a:rPr lang="en-GB" sz="1800" b="0" i="0" u="none" strike="noStrike" baseline="0" dirty="0">
                <a:latin typeface="AdvPSA183"/>
              </a:rPr>
              <a:t>; it is not acceptable anymore to say that they are divided into chelicerates, myriapods, crustaceans and insects, because crustaceans are paraphyletic and insects are just a subset of </a:t>
            </a:r>
            <a:r>
              <a:rPr lang="en-GB" sz="1800" b="0" i="0" u="none" strike="noStrike" baseline="0" dirty="0" err="1">
                <a:latin typeface="AdvPSA183"/>
              </a:rPr>
              <a:t>Hexapoda</a:t>
            </a:r>
            <a:r>
              <a:rPr lang="en-GB" sz="1800" b="0" i="0" u="none" strike="noStrike" baseline="0" dirty="0">
                <a:latin typeface="AdvPSA183"/>
              </a:rPr>
              <a:t>.”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0330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89E8-3188-4A01-BAAC-909FE1AD3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375285"/>
            <a:ext cx="8534400" cy="553998"/>
          </a:xfrm>
        </p:spPr>
        <p:txBody>
          <a:bodyPr/>
          <a:lstStyle/>
          <a:p>
            <a:pPr algn="ctr"/>
            <a:r>
              <a:rPr lang="en-GB" sz="3600" dirty="0"/>
              <a:t>Phylogeny of major arthropod lineages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53EBE4-218D-4125-9D26-956F1A698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279" y="929283"/>
            <a:ext cx="6083441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4445C15-1CC4-4E3B-BBEF-1AE617065675}"/>
              </a:ext>
            </a:extLst>
          </p:cNvPr>
          <p:cNvSpPr txBox="1"/>
          <p:nvPr/>
        </p:nvSpPr>
        <p:spPr>
          <a:xfrm>
            <a:off x="7752471" y="5804187"/>
            <a:ext cx="144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Giribet</a:t>
            </a:r>
            <a:r>
              <a:rPr lang="en-GB" dirty="0"/>
              <a:t> &amp; </a:t>
            </a:r>
            <a:r>
              <a:rPr lang="en-GB" dirty="0" err="1"/>
              <a:t>Edgecombe</a:t>
            </a:r>
            <a:r>
              <a:rPr lang="en-GB" dirty="0"/>
              <a:t> (2019)</a:t>
            </a:r>
          </a:p>
        </p:txBody>
      </p:sp>
    </p:spTree>
    <p:extLst>
      <p:ext uri="{BB962C8B-B14F-4D97-AF65-F5344CB8AC3E}">
        <p14:creationId xmlns:p14="http://schemas.microsoft.com/office/powerpoint/2010/main" val="1084180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7788E7-416A-4B96-BF7E-31F543A23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82" b="13406"/>
          <a:stretch/>
        </p:blipFill>
        <p:spPr>
          <a:xfrm>
            <a:off x="1295400" y="929283"/>
            <a:ext cx="5885871" cy="570780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4566E3A-1F12-4936-BB3A-B5D34449DCC3}"/>
              </a:ext>
            </a:extLst>
          </p:cNvPr>
          <p:cNvSpPr txBox="1">
            <a:spLocks/>
          </p:cNvSpPr>
          <p:nvPr/>
        </p:nvSpPr>
        <p:spPr>
          <a:xfrm>
            <a:off x="304801" y="375285"/>
            <a:ext cx="853440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algn="ctr"/>
            <a:r>
              <a:rPr lang="en-GB" sz="3600" kern="0"/>
              <a:t>Phylogeny of major arthropod lineages</a:t>
            </a:r>
            <a:endParaRPr lang="en-GB" sz="3600" kern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6255F6-4518-4861-B137-49CCFE2C7A8D}"/>
              </a:ext>
            </a:extLst>
          </p:cNvPr>
          <p:cNvSpPr txBox="1"/>
          <p:nvPr/>
        </p:nvSpPr>
        <p:spPr>
          <a:xfrm>
            <a:off x="6981536" y="6231768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Regier</a:t>
            </a:r>
            <a:r>
              <a:rPr lang="en-GB" dirty="0"/>
              <a:t> et al (2010)</a:t>
            </a:r>
          </a:p>
        </p:txBody>
      </p:sp>
    </p:spTree>
    <p:extLst>
      <p:ext uri="{BB962C8B-B14F-4D97-AF65-F5344CB8AC3E}">
        <p14:creationId xmlns:p14="http://schemas.microsoft.com/office/powerpoint/2010/main" val="2736730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1C20F44-1688-45F2-9DB1-0397608BD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94" y="223638"/>
            <a:ext cx="4719100" cy="11026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</a:pPr>
            <a:r>
              <a:rPr lang="en-US" sz="3600" b="1" kern="1200" dirty="0">
                <a:latin typeface="+mj-lt"/>
                <a:cs typeface="+mj-cs"/>
              </a:rPr>
              <a:t>Phylum Arthropoda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E0837B-294B-40BA-A12B-ED53323EDE93}"/>
              </a:ext>
            </a:extLst>
          </p:cNvPr>
          <p:cNvSpPr txBox="1"/>
          <p:nvPr/>
        </p:nvSpPr>
        <p:spPr>
          <a:xfrm>
            <a:off x="436694" y="1578122"/>
            <a:ext cx="3678106" cy="99058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0" i="0" u="none" strike="noStrike" baseline="0" dirty="0"/>
              <a:t>Two major monophyletic clades within arthropods with divergence ~ the Precambrian</a:t>
            </a:r>
            <a:endParaRPr lang="en-US" sz="2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0" i="0" u="none" strike="noStrike" baseline="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900" b="0" i="0" u="none" strike="noStrike" baseline="0" dirty="0"/>
          </a:p>
        </p:txBody>
      </p:sp>
      <p:pic>
        <p:nvPicPr>
          <p:cNvPr id="1026" name="Picture 2" descr="General anatomy of a spider and variation in body forms.&#10;Dorsal view of a spider showing its general organization and variation in its appearance exempliﬁed by a few representative of the 112 known spider families.">
            <a:extLst>
              <a:ext uri="{FF2B5EF4-FFF2-40B4-BE49-F238E27FC236}">
                <a16:creationId xmlns:a16="http://schemas.microsoft.com/office/drawing/2014/main" id="{C999C9D1-C21D-432C-E03D-C0FDD674FD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7" r="8" b="6233"/>
          <a:stretch/>
        </p:blipFill>
        <p:spPr bwMode="auto">
          <a:xfrm>
            <a:off x="4901632" y="990600"/>
            <a:ext cx="4109032" cy="5100438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93235A-E52B-314E-0E76-6BBF53D3312F}"/>
              </a:ext>
            </a:extLst>
          </p:cNvPr>
          <p:cNvSpPr txBox="1"/>
          <p:nvPr/>
        </p:nvSpPr>
        <p:spPr>
          <a:xfrm>
            <a:off x="480060" y="2889069"/>
            <a:ext cx="4930140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i="1" u="none" strike="noStrike" baseline="0" dirty="0"/>
              <a:t>Chelicerata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ticks and mites</a:t>
            </a:r>
            <a:r>
              <a:rPr lang="en-US" sz="1600" b="0" i="0" u="none" strike="noStrike" baseline="0" dirty="0"/>
              <a:t>, </a:t>
            </a:r>
            <a:r>
              <a:rPr lang="en-US" sz="1600" dirty="0" err="1"/>
              <a:t>solifuges</a:t>
            </a:r>
            <a:r>
              <a:rPr lang="en-US" sz="1600" b="0" i="0" u="none" strike="noStrike" baseline="0" dirty="0"/>
              <a:t>, spiders, scorpions </a:t>
            </a:r>
            <a:r>
              <a:rPr lang="en-US" sz="1600" b="0" i="0" u="none" strike="noStrike" baseline="0" dirty="0" err="1"/>
              <a:t>etc</a:t>
            </a:r>
            <a:endParaRPr lang="en-US" sz="1600" b="0" i="0" u="none" strike="noStrike" baseline="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/>
              <a:t>characterized by “a pair of appendages, generally pincer-like feeding structures, called chelicerae or </a:t>
            </a:r>
            <a:r>
              <a:rPr lang="en-US" sz="1600" b="0" i="0" u="none" strike="noStrike" baseline="0" dirty="0" err="1"/>
              <a:t>chelifores</a:t>
            </a:r>
            <a:r>
              <a:rPr lang="en-US" sz="1600" b="0" i="0" u="none" strike="noStrike" baseline="0" dirty="0"/>
              <a:t> and a pair of sensory legs called palps/pedipalps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body divided into</a:t>
            </a:r>
            <a:r>
              <a:rPr lang="en-US" sz="1600" b="0" i="0" u="none" strike="noStrike" baseline="0" dirty="0"/>
              <a:t> ‘prosoma’ and ‘opisthosoma’, four pairs of walking legs, possess venom and silk</a:t>
            </a:r>
            <a:endParaRPr lang="en-US" sz="1600" dirty="0"/>
          </a:p>
          <a:p>
            <a:pPr marL="80010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0" i="1" u="none" strike="noStrike" baseline="0" dirty="0"/>
          </a:p>
          <a:p>
            <a:pPr marL="0" lvl="1">
              <a:lnSpc>
                <a:spcPct val="90000"/>
              </a:lnSpc>
              <a:spcAft>
                <a:spcPts val="600"/>
              </a:spcAft>
            </a:pPr>
            <a:r>
              <a:rPr lang="en-US" sz="2000" b="0" i="1" u="none" strike="noStrike" baseline="0" dirty="0"/>
              <a:t>Mandibulata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/>
              <a:t>myriapods, insects and many lineages of ‘crustaceans’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/>
              <a:t>presence of biting appendages = mandibles</a:t>
            </a:r>
          </a:p>
        </p:txBody>
      </p:sp>
    </p:spTree>
    <p:extLst>
      <p:ext uri="{BB962C8B-B14F-4D97-AF65-F5344CB8AC3E}">
        <p14:creationId xmlns:p14="http://schemas.microsoft.com/office/powerpoint/2010/main" val="778352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89E8-3188-4A01-BAAC-909FE1AD3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375285"/>
            <a:ext cx="8534400" cy="553998"/>
          </a:xfrm>
        </p:spPr>
        <p:txBody>
          <a:bodyPr/>
          <a:lstStyle/>
          <a:p>
            <a:pPr algn="ctr"/>
            <a:r>
              <a:rPr lang="en-GB" sz="3600" dirty="0"/>
              <a:t>Phylogeny of major arthropod lineages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53EBE4-218D-4125-9D26-956F1A698F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468"/>
          <a:stretch/>
        </p:blipFill>
        <p:spPr bwMode="auto">
          <a:xfrm>
            <a:off x="0" y="1524000"/>
            <a:ext cx="8689308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D8EAD0-CDE2-4E4D-ADC5-33A2609F183A}"/>
              </a:ext>
            </a:extLst>
          </p:cNvPr>
          <p:cNvSpPr txBox="1"/>
          <p:nvPr/>
        </p:nvSpPr>
        <p:spPr>
          <a:xfrm>
            <a:off x="2133600" y="5072390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0" u="none" strike="noStrike" baseline="0" dirty="0"/>
              <a:t>Chelicerata</a:t>
            </a:r>
          </a:p>
        </p:txBody>
      </p:sp>
    </p:spTree>
    <p:extLst>
      <p:ext uri="{BB962C8B-B14F-4D97-AF65-F5344CB8AC3E}">
        <p14:creationId xmlns:p14="http://schemas.microsoft.com/office/powerpoint/2010/main" val="2343070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35B76AB-0B45-45A9-9A3D-BEF29BB2E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606" y="232489"/>
            <a:ext cx="2490787" cy="6393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7373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B1F44-2901-4FE3-A44A-652BE8D28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24" y="229946"/>
            <a:ext cx="5948933" cy="615553"/>
          </a:xfrm>
        </p:spPr>
        <p:txBody>
          <a:bodyPr/>
          <a:lstStyle/>
          <a:p>
            <a:r>
              <a:rPr lang="en-GB" sz="4000" u="none" strike="noStrike" baseline="0" dirty="0"/>
              <a:t>Mandibulata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BEBFD1-EDB4-4988-A3A8-93D689B71AD0}"/>
              </a:ext>
            </a:extLst>
          </p:cNvPr>
          <p:cNvSpPr txBox="1"/>
          <p:nvPr/>
        </p:nvSpPr>
        <p:spPr>
          <a:xfrm>
            <a:off x="300111" y="798969"/>
            <a:ext cx="907248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i="0" u="none" strike="noStrike" baseline="0" dirty="0"/>
              <a:t>Divided into two clades that appear to be well supported as monophyletic; Myriapoda and </a:t>
            </a:r>
            <a:r>
              <a:rPr lang="en-GB" sz="2800" b="0" i="0" u="none" strike="noStrike" baseline="0" dirty="0" err="1"/>
              <a:t>Pancrustacea</a:t>
            </a:r>
            <a:endParaRPr lang="en-GB" sz="2800" b="0" i="0" u="none" strike="noStrike" baseline="0" dirty="0"/>
          </a:p>
          <a:p>
            <a:r>
              <a:rPr lang="en-GB" sz="2800" dirty="0">
                <a:latin typeface="AdvPSA183"/>
              </a:rPr>
              <a:t>Four m</a:t>
            </a:r>
            <a:r>
              <a:rPr lang="en-GB" sz="2800" b="0" i="0" u="none" strike="noStrike" baseline="0" dirty="0">
                <a:latin typeface="AdvPSA183"/>
              </a:rPr>
              <a:t>yriapod classes (sometimes sub-classes)</a:t>
            </a:r>
          </a:p>
          <a:p>
            <a:endParaRPr lang="en-GB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80E6E-9DD4-4158-9B22-2FB8E452A3BB}"/>
              </a:ext>
            </a:extLst>
          </p:cNvPr>
          <p:cNvSpPr txBox="1"/>
          <p:nvPr/>
        </p:nvSpPr>
        <p:spPr>
          <a:xfrm>
            <a:off x="7469945" y="4041619"/>
            <a:ext cx="16740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400" b="0" i="0" u="none" strike="noStrike" baseline="0" dirty="0">
                <a:latin typeface="AdvPSA183"/>
              </a:rPr>
              <a:t>Pauropoda</a:t>
            </a:r>
            <a:endParaRPr lang="en-GB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59157-6B6D-4563-A695-BBCC89F8F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11" y="2401051"/>
            <a:ext cx="2466975" cy="18478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9A5BDA-8642-4906-BC68-ADDFAAD67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351" y="2401051"/>
            <a:ext cx="2743200" cy="16668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CC57FA-5432-429A-92A8-B9934E007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4357" y="4476977"/>
            <a:ext cx="2466975" cy="1869874"/>
          </a:xfrm>
          <a:prstGeom prst="rect">
            <a:avLst/>
          </a:prstGeom>
        </p:spPr>
      </p:pic>
      <p:pic>
        <p:nvPicPr>
          <p:cNvPr id="1026" name="Picture 2" descr="All about Pauropods - A Chaos of Delight">
            <a:extLst>
              <a:ext uri="{FF2B5EF4-FFF2-40B4-BE49-F238E27FC236}">
                <a16:creationId xmlns:a16="http://schemas.microsoft.com/office/drawing/2014/main" id="{B5BD37DE-198E-4FE3-9EE6-5A8D8EE3F5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6" r="8372"/>
          <a:stretch/>
        </p:blipFill>
        <p:spPr bwMode="auto">
          <a:xfrm>
            <a:off x="5581017" y="4476977"/>
            <a:ext cx="2496380" cy="186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8FE4EE-3712-4F89-A19A-64F18BE4CC73}"/>
              </a:ext>
            </a:extLst>
          </p:cNvPr>
          <p:cNvSpPr txBox="1"/>
          <p:nvPr/>
        </p:nvSpPr>
        <p:spPr>
          <a:xfrm>
            <a:off x="228777" y="4297303"/>
            <a:ext cx="21610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i="0" u="none" strike="noStrike" baseline="0" dirty="0" err="1">
                <a:latin typeface="AdvPSA183"/>
              </a:rPr>
              <a:t>Chilopoda</a:t>
            </a:r>
            <a:r>
              <a:rPr lang="en-GB" sz="2400" b="0" i="0" u="none" strike="noStrike" baseline="0" dirty="0">
                <a:latin typeface="AdvPSA183"/>
              </a:rPr>
              <a:t> (centipedes)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FC09FC-DD87-4FBA-9811-E471504EEFDA}"/>
              </a:ext>
            </a:extLst>
          </p:cNvPr>
          <p:cNvSpPr txBox="1"/>
          <p:nvPr/>
        </p:nvSpPr>
        <p:spPr>
          <a:xfrm>
            <a:off x="7221681" y="2308961"/>
            <a:ext cx="19858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i="0" u="none" strike="noStrike" baseline="0" dirty="0">
                <a:latin typeface="AdvPSA183"/>
              </a:rPr>
              <a:t>Diplopoda (millipedes) </a:t>
            </a:r>
            <a:endParaRPr lang="en-GB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18A762-16FF-45FD-8321-C73A9B25B94A}"/>
              </a:ext>
            </a:extLst>
          </p:cNvPr>
          <p:cNvSpPr txBox="1"/>
          <p:nvPr/>
        </p:nvSpPr>
        <p:spPr>
          <a:xfrm>
            <a:off x="581587" y="5943640"/>
            <a:ext cx="29225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i="0" u="none" strike="noStrike" baseline="0" dirty="0" err="1">
                <a:latin typeface="AdvPSA183"/>
              </a:rPr>
              <a:t>Symphyla</a:t>
            </a:r>
            <a:r>
              <a:rPr lang="en-GB" sz="2400" b="0" i="0" u="none" strike="noStrike" baseline="0" dirty="0">
                <a:latin typeface="AdvPSA183"/>
              </a:rPr>
              <a:t> (</a:t>
            </a:r>
            <a:r>
              <a:rPr lang="en-GB" sz="2400" b="0" i="0" u="none" strike="noStrike" baseline="0" dirty="0" err="1">
                <a:latin typeface="AdvPSA183"/>
              </a:rPr>
              <a:t>pseudocentipedes</a:t>
            </a:r>
            <a:r>
              <a:rPr lang="en-GB" sz="2400" b="0" i="0" u="none" strike="noStrike" baseline="0" dirty="0">
                <a:latin typeface="AdvPSA183"/>
              </a:rPr>
              <a:t>)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74495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453EBE4-218D-4125-9D26-956F1A698F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64" t="40532" r="3360" b="46999"/>
          <a:stretch/>
        </p:blipFill>
        <p:spPr bwMode="auto">
          <a:xfrm>
            <a:off x="524023" y="1678558"/>
            <a:ext cx="8095953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2469A3-E56B-4631-9B6A-E8885343696F}"/>
              </a:ext>
            </a:extLst>
          </p:cNvPr>
          <p:cNvSpPr txBox="1"/>
          <p:nvPr/>
        </p:nvSpPr>
        <p:spPr>
          <a:xfrm>
            <a:off x="304801" y="337992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i="0" u="none" strike="noStrike" baseline="0" dirty="0"/>
              <a:t>Myriapoda</a:t>
            </a:r>
            <a:endParaRPr lang="en-GB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79B2F2-3ADF-49BE-B56B-A3E2A1E19E79}"/>
              </a:ext>
            </a:extLst>
          </p:cNvPr>
          <p:cNvSpPr txBox="1"/>
          <p:nvPr/>
        </p:nvSpPr>
        <p:spPr>
          <a:xfrm>
            <a:off x="6549948" y="5945736"/>
            <a:ext cx="16740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i="0" u="none" strike="noStrike" baseline="0" dirty="0">
                <a:latin typeface="AdvPSA183"/>
              </a:rPr>
              <a:t>Pauropoda</a:t>
            </a:r>
            <a:endParaRPr lang="en-GB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AE4944-E98B-4BFF-9776-A4C92652F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3414656"/>
            <a:ext cx="1674055" cy="1253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FAE77F-7BD6-4CCB-8585-F3BF19FFD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8180" y="3429000"/>
            <a:ext cx="2000085" cy="12153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FE8987-DE2E-4956-A13F-FD37512989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7759" y="4594924"/>
            <a:ext cx="1738411" cy="1317650"/>
          </a:xfrm>
          <a:prstGeom prst="rect">
            <a:avLst/>
          </a:prstGeom>
        </p:spPr>
      </p:pic>
      <p:pic>
        <p:nvPicPr>
          <p:cNvPr id="13" name="Picture 2" descr="All about Pauropods - A Chaos of Delight">
            <a:extLst>
              <a:ext uri="{FF2B5EF4-FFF2-40B4-BE49-F238E27FC236}">
                <a16:creationId xmlns:a16="http://schemas.microsoft.com/office/drawing/2014/main" id="{96D5A39E-FF55-4002-B7DE-602992CF58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6" r="8372"/>
          <a:stretch/>
        </p:blipFill>
        <p:spPr bwMode="auto">
          <a:xfrm>
            <a:off x="6616891" y="4610164"/>
            <a:ext cx="1759131" cy="131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B7204E8-7EA3-4C08-AD42-78DC4265DB15}"/>
              </a:ext>
            </a:extLst>
          </p:cNvPr>
          <p:cNvSpPr txBox="1"/>
          <p:nvPr/>
        </p:nvSpPr>
        <p:spPr>
          <a:xfrm>
            <a:off x="65287" y="4619738"/>
            <a:ext cx="21610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i="0" u="none" strike="noStrike" baseline="0" dirty="0" err="1">
                <a:latin typeface="AdvPSA183"/>
              </a:rPr>
              <a:t>Chilopoda</a:t>
            </a:r>
            <a:r>
              <a:rPr lang="en-GB" sz="2400" b="0" i="0" u="none" strike="noStrike" baseline="0" dirty="0">
                <a:latin typeface="AdvPSA183"/>
              </a:rPr>
              <a:t> (centipedes)</a:t>
            </a:r>
            <a:endParaRPr lang="en-GB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93A99F-1C87-4C8B-B193-190A6A3A0267}"/>
              </a:ext>
            </a:extLst>
          </p:cNvPr>
          <p:cNvSpPr txBox="1"/>
          <p:nvPr/>
        </p:nvSpPr>
        <p:spPr>
          <a:xfrm>
            <a:off x="4394796" y="4566088"/>
            <a:ext cx="19858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i="0" u="none" strike="noStrike" baseline="0" dirty="0">
                <a:latin typeface="AdvPSA183"/>
              </a:rPr>
              <a:t>Diplopoda (millipedes) </a:t>
            </a:r>
            <a:endParaRPr lang="en-GB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73F578-F733-4A83-83CF-1DEB7FA3CDD0}"/>
              </a:ext>
            </a:extLst>
          </p:cNvPr>
          <p:cNvSpPr txBox="1"/>
          <p:nvPr/>
        </p:nvSpPr>
        <p:spPr>
          <a:xfrm>
            <a:off x="1775682" y="5945736"/>
            <a:ext cx="29225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0" i="0" u="none" strike="noStrike" baseline="0" dirty="0" err="1">
                <a:latin typeface="AdvPSA183"/>
              </a:rPr>
              <a:t>Symphyla</a:t>
            </a:r>
            <a:r>
              <a:rPr lang="en-GB" sz="2400" b="0" i="0" u="none" strike="noStrike" baseline="0" dirty="0">
                <a:latin typeface="AdvPSA183"/>
              </a:rPr>
              <a:t> (</a:t>
            </a:r>
            <a:r>
              <a:rPr lang="en-GB" sz="2400" b="0" i="0" u="none" strike="noStrike" baseline="0" dirty="0" err="1">
                <a:latin typeface="AdvPSA183"/>
              </a:rPr>
              <a:t>pseudocentipedes</a:t>
            </a:r>
            <a:r>
              <a:rPr lang="en-GB" sz="2400" b="0" i="0" u="none" strike="noStrike" baseline="0" dirty="0">
                <a:latin typeface="AdvPSA183"/>
              </a:rPr>
              <a:t>)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2021640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89E8-3188-4A01-BAAC-909FE1AD3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375285"/>
            <a:ext cx="8534400" cy="553998"/>
          </a:xfrm>
        </p:spPr>
        <p:txBody>
          <a:bodyPr/>
          <a:lstStyle/>
          <a:p>
            <a:pPr algn="ctr"/>
            <a:r>
              <a:rPr lang="en-GB" sz="3600" dirty="0"/>
              <a:t>Phylogeny of major arthropod lineages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53EBE4-218D-4125-9D26-956F1A698F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32"/>
          <a:stretch/>
        </p:blipFill>
        <p:spPr bwMode="auto">
          <a:xfrm>
            <a:off x="399296" y="1371600"/>
            <a:ext cx="8345408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E0788A-7DD4-445F-962C-6977938420F1}"/>
              </a:ext>
            </a:extLst>
          </p:cNvPr>
          <p:cNvSpPr txBox="1"/>
          <p:nvPr/>
        </p:nvSpPr>
        <p:spPr>
          <a:xfrm>
            <a:off x="2286000" y="6096000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0" u="none" strike="noStrike" baseline="0" dirty="0"/>
              <a:t>Mandibulata</a:t>
            </a:r>
          </a:p>
        </p:txBody>
      </p:sp>
    </p:spTree>
    <p:extLst>
      <p:ext uri="{BB962C8B-B14F-4D97-AF65-F5344CB8AC3E}">
        <p14:creationId xmlns:p14="http://schemas.microsoft.com/office/powerpoint/2010/main" val="1352924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89E8-3188-4A01-BAAC-909FE1AD3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375285"/>
            <a:ext cx="8534400" cy="553998"/>
          </a:xfrm>
        </p:spPr>
        <p:txBody>
          <a:bodyPr/>
          <a:lstStyle/>
          <a:p>
            <a:pPr algn="l"/>
            <a:r>
              <a:rPr lang="en-GB" sz="3600" dirty="0" err="1"/>
              <a:t>Pancrustacea</a:t>
            </a:r>
            <a:endParaRPr lang="en-GB" sz="3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53EBE4-218D-4125-9D26-956F1A698F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52042" r="1608" b="6715"/>
          <a:stretch/>
        </p:blipFill>
        <p:spPr bwMode="auto">
          <a:xfrm>
            <a:off x="838200" y="1469492"/>
            <a:ext cx="74676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23DA74-F5EC-47B1-A505-F51214711F8C}"/>
              </a:ext>
            </a:extLst>
          </p:cNvPr>
          <p:cNvSpPr txBox="1"/>
          <p:nvPr/>
        </p:nvSpPr>
        <p:spPr>
          <a:xfrm>
            <a:off x="305973" y="956246"/>
            <a:ext cx="518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‘crustaceans’ are a paraphyletic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0F575F-2791-4F6B-995A-398816DB9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25092" y="4508908"/>
            <a:ext cx="1778817" cy="25146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17BAC6-289A-4E79-B776-204BABF736E6}"/>
              </a:ext>
            </a:extLst>
          </p:cNvPr>
          <p:cNvSpPr txBox="1"/>
          <p:nvPr/>
        </p:nvSpPr>
        <p:spPr>
          <a:xfrm>
            <a:off x="3124202" y="5104488"/>
            <a:ext cx="5714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/>
              <a:t>Remipedes</a:t>
            </a:r>
            <a:r>
              <a:rPr lang="en-GB" sz="2000" dirty="0"/>
              <a:t> are most likely sister-taxa to hexapods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Aquatic with sub-tropical to tropical distribution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Blind and unpigmented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Venomous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ACAC70-DDA8-43D5-8062-0E824F0D4C5E}"/>
              </a:ext>
            </a:extLst>
          </p:cNvPr>
          <p:cNvSpPr/>
          <p:nvPr/>
        </p:nvSpPr>
        <p:spPr>
          <a:xfrm>
            <a:off x="4495800" y="15916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PARAPHYLETIC: </a:t>
            </a:r>
            <a:r>
              <a:rPr lang="en-US" dirty="0"/>
              <a:t>includes</a:t>
            </a:r>
            <a:r>
              <a:rPr lang="en-US" b="1" dirty="0"/>
              <a:t> </a:t>
            </a:r>
            <a:r>
              <a:rPr lang="en-GB" dirty="0">
                <a:solidFill>
                  <a:srgbClr val="202122"/>
                </a:solidFill>
              </a:rPr>
              <a:t>a common ancestor and some, but not all, of its descendants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8304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5752-58B3-414B-AE4B-C7FF8752B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72991"/>
            <a:ext cx="5948933" cy="615553"/>
          </a:xfrm>
        </p:spPr>
        <p:txBody>
          <a:bodyPr/>
          <a:lstStyle/>
          <a:p>
            <a:r>
              <a:rPr lang="en-GB" dirty="0" err="1"/>
              <a:t>Hexapoda</a:t>
            </a:r>
            <a:endParaRPr lang="en-GB" dirty="0"/>
          </a:p>
        </p:txBody>
      </p: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68A957AB-EA56-4089-A1A6-140CCB0C1F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86"/>
          <a:stretch/>
        </p:blipFill>
        <p:spPr>
          <a:xfrm>
            <a:off x="1105819" y="1146517"/>
            <a:ext cx="6932360" cy="50307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ACC026-919C-43BC-B424-C804FA1AEC6A}"/>
              </a:ext>
            </a:extLst>
          </p:cNvPr>
          <p:cNvSpPr txBox="1"/>
          <p:nvPr/>
        </p:nvSpPr>
        <p:spPr>
          <a:xfrm>
            <a:off x="6858000" y="6173715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From </a:t>
            </a:r>
            <a:r>
              <a:rPr lang="en-GB" dirty="0" err="1"/>
              <a:t>Kjer</a:t>
            </a:r>
            <a:r>
              <a:rPr lang="en-GB" dirty="0"/>
              <a:t> (2016), originally </a:t>
            </a:r>
            <a:r>
              <a:rPr lang="en-GB" dirty="0" err="1"/>
              <a:t>Misof</a:t>
            </a:r>
            <a:r>
              <a:rPr lang="en-GB" dirty="0"/>
              <a:t> (2014)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17061-67BA-4E96-9D91-E2ABC1E7D25E}"/>
              </a:ext>
            </a:extLst>
          </p:cNvPr>
          <p:cNvSpPr txBox="1"/>
          <p:nvPr/>
        </p:nvSpPr>
        <p:spPr>
          <a:xfrm>
            <a:off x="3048000" y="503703"/>
            <a:ext cx="5638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 err="1">
                <a:solidFill>
                  <a:srgbClr val="4D5156"/>
                </a:solidFill>
                <a:latin typeface="arial" panose="020B0604020202020204" pitchFamily="34" charset="0"/>
              </a:rPr>
              <a:t>Insecta</a:t>
            </a:r>
            <a:r>
              <a:rPr lang="en-GB" sz="2000" dirty="0">
                <a:solidFill>
                  <a:srgbClr val="4D5156"/>
                </a:solidFill>
                <a:latin typeface="arial" panose="020B0604020202020204" pitchFamily="34" charset="0"/>
              </a:rPr>
              <a:t> + </a:t>
            </a:r>
            <a:r>
              <a:rPr lang="en-GB" sz="20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Collembola, </a:t>
            </a:r>
            <a:r>
              <a:rPr lang="en-GB" sz="20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Protura</a:t>
            </a:r>
            <a:r>
              <a:rPr lang="en-GB" sz="20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lang="en-GB" sz="20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Diplura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6066458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5752-58B3-414B-AE4B-C7FF8752B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72991"/>
            <a:ext cx="5948933" cy="615553"/>
          </a:xfrm>
        </p:spPr>
        <p:txBody>
          <a:bodyPr/>
          <a:lstStyle/>
          <a:p>
            <a:r>
              <a:rPr lang="en-GB" dirty="0" err="1"/>
              <a:t>Hexapoda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EB2C5D-30EA-48F7-AD73-1560AC0788E5}"/>
              </a:ext>
            </a:extLst>
          </p:cNvPr>
          <p:cNvSpPr/>
          <p:nvPr/>
        </p:nvSpPr>
        <p:spPr>
          <a:xfrm>
            <a:off x="3657599" y="5035190"/>
            <a:ext cx="3888000" cy="90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err="1">
                <a:solidFill>
                  <a:schemeClr val="tx1"/>
                </a:solidFill>
              </a:rPr>
              <a:t>Insecta</a:t>
            </a:r>
            <a:endParaRPr lang="en-GB" sz="28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4BDC67-4A8C-489F-A3DF-1D8B10ECE68F}"/>
              </a:ext>
            </a:extLst>
          </p:cNvPr>
          <p:cNvSpPr/>
          <p:nvPr/>
        </p:nvSpPr>
        <p:spPr>
          <a:xfrm>
            <a:off x="3657599" y="1123193"/>
            <a:ext cx="3888000" cy="90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tx1"/>
                </a:solidFill>
              </a:rPr>
              <a:t>Collembola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015ECF-E4D0-42CD-8E5D-3874FFBE8C2A}"/>
              </a:ext>
            </a:extLst>
          </p:cNvPr>
          <p:cNvSpPr/>
          <p:nvPr/>
        </p:nvSpPr>
        <p:spPr>
          <a:xfrm>
            <a:off x="3657599" y="2327992"/>
            <a:ext cx="3888000" cy="90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err="1">
                <a:solidFill>
                  <a:schemeClr val="tx1"/>
                </a:solidFill>
              </a:rPr>
              <a:t>Protura</a:t>
            </a:r>
            <a:endParaRPr lang="en-GB" sz="28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7852FF-B3B2-48C6-9B49-5276AD417040}"/>
              </a:ext>
            </a:extLst>
          </p:cNvPr>
          <p:cNvSpPr/>
          <p:nvPr/>
        </p:nvSpPr>
        <p:spPr>
          <a:xfrm>
            <a:off x="3657599" y="3830391"/>
            <a:ext cx="3888000" cy="90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err="1">
                <a:solidFill>
                  <a:schemeClr val="tx1"/>
                </a:solidFill>
              </a:rPr>
              <a:t>Diplura</a:t>
            </a:r>
            <a:endParaRPr lang="en-GB" sz="2800" dirty="0">
              <a:solidFill>
                <a:schemeClr val="tx1"/>
              </a:solidFill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0D8F2645-C9EE-4300-BA88-7A2669EEB28D}"/>
              </a:ext>
            </a:extLst>
          </p:cNvPr>
          <p:cNvCxnSpPr>
            <a:stCxn id="10" idx="1"/>
          </p:cNvCxnSpPr>
          <p:nvPr/>
        </p:nvCxnSpPr>
        <p:spPr>
          <a:xfrm rot="10800000">
            <a:off x="1676401" y="2133600"/>
            <a:ext cx="1981199" cy="64439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BB397BDB-E18D-498B-B0AF-701150FB3BB1}"/>
              </a:ext>
            </a:extLst>
          </p:cNvPr>
          <p:cNvCxnSpPr>
            <a:stCxn id="9" idx="1"/>
          </p:cNvCxnSpPr>
          <p:nvPr/>
        </p:nvCxnSpPr>
        <p:spPr>
          <a:xfrm rot="10800000" flipV="1">
            <a:off x="1676401" y="1573192"/>
            <a:ext cx="1981199" cy="56040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76E7E03D-54E0-47AF-8AE0-E157C690C13A}"/>
              </a:ext>
            </a:extLst>
          </p:cNvPr>
          <p:cNvCxnSpPr/>
          <p:nvPr/>
        </p:nvCxnSpPr>
        <p:spPr>
          <a:xfrm rot="10800000" flipV="1">
            <a:off x="1676400" y="4280391"/>
            <a:ext cx="1981199" cy="56040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1E5E6D5C-1512-4770-B284-90AA894EB99C}"/>
              </a:ext>
            </a:extLst>
          </p:cNvPr>
          <p:cNvCxnSpPr>
            <a:cxnSpLocks/>
          </p:cNvCxnSpPr>
          <p:nvPr/>
        </p:nvCxnSpPr>
        <p:spPr>
          <a:xfrm rot="10800000">
            <a:off x="2666999" y="4840799"/>
            <a:ext cx="990600" cy="754799"/>
          </a:xfrm>
          <a:prstGeom prst="bentConnector3">
            <a:avLst>
              <a:gd name="adj1" fmla="val 9913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4FF4AB3-5799-4654-9892-68E8EFED4B6B}"/>
              </a:ext>
            </a:extLst>
          </p:cNvPr>
          <p:cNvCxnSpPr>
            <a:cxnSpLocks/>
          </p:cNvCxnSpPr>
          <p:nvPr/>
        </p:nvCxnSpPr>
        <p:spPr>
          <a:xfrm>
            <a:off x="1676399" y="2133600"/>
            <a:ext cx="1" cy="270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CD35FF-8B68-4568-A400-95F401AA4AC6}"/>
              </a:ext>
            </a:extLst>
          </p:cNvPr>
          <p:cNvCxnSpPr/>
          <p:nvPr/>
        </p:nvCxnSpPr>
        <p:spPr>
          <a:xfrm flipH="1">
            <a:off x="685800" y="3429000"/>
            <a:ext cx="9905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Springtail | Springtails come in many different shapes and s… | Flickr">
            <a:extLst>
              <a:ext uri="{FF2B5EF4-FFF2-40B4-BE49-F238E27FC236}">
                <a16:creationId xmlns:a16="http://schemas.microsoft.com/office/drawing/2014/main" id="{C39DEADA-289E-4DE0-8D44-8DFD7B609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823" y="1216669"/>
            <a:ext cx="1190339" cy="718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estival of Proturans Part I | I've spent the last month or … | Flickr">
            <a:extLst>
              <a:ext uri="{FF2B5EF4-FFF2-40B4-BE49-F238E27FC236}">
                <a16:creationId xmlns:a16="http://schemas.microsoft.com/office/drawing/2014/main" id="{925161A0-3783-4994-BBE3-2FB4F0ECEA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6" r="14716"/>
          <a:stretch/>
        </p:blipFill>
        <p:spPr bwMode="auto">
          <a:xfrm>
            <a:off x="7745437" y="2327992"/>
            <a:ext cx="1174725" cy="895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CBDFE33-B622-40F1-B482-F366432473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684" b="10273"/>
          <a:stretch/>
        </p:blipFill>
        <p:spPr>
          <a:xfrm>
            <a:off x="7772400" y="3830391"/>
            <a:ext cx="1147762" cy="89574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D495156-8D14-4032-9165-EC06CCDBFA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2950" y="5098173"/>
            <a:ext cx="1174725" cy="78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91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EA45C67-765C-4800-8DA7-30B7C25CF69B}"/>
              </a:ext>
            </a:extLst>
          </p:cNvPr>
          <p:cNvSpPr txBox="1">
            <a:spLocks/>
          </p:cNvSpPr>
          <p:nvPr/>
        </p:nvSpPr>
        <p:spPr>
          <a:xfrm>
            <a:off x="457200" y="380286"/>
            <a:ext cx="7620000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b="1" kern="0" dirty="0"/>
              <a:t>Recommended Reading</a:t>
            </a:r>
            <a:endParaRPr lang="en-GB" b="1" kern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33C05-5B8D-405F-B608-06106F56840F}"/>
              </a:ext>
            </a:extLst>
          </p:cNvPr>
          <p:cNvSpPr txBox="1"/>
          <p:nvPr/>
        </p:nvSpPr>
        <p:spPr>
          <a:xfrm>
            <a:off x="457200" y="1471910"/>
            <a:ext cx="822960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0" i="0" u="none" strike="noStrike" baseline="0" dirty="0" err="1"/>
              <a:t>Giribet</a:t>
            </a:r>
            <a:r>
              <a:rPr lang="en-GB" sz="2000" b="0" i="0" u="none" strike="noStrike" baseline="0" dirty="0"/>
              <a:t> &amp; </a:t>
            </a:r>
            <a:r>
              <a:rPr lang="en-GB" sz="2000" b="0" i="0" u="none" strike="noStrike" baseline="0" dirty="0" err="1"/>
              <a:t>Edgecombe</a:t>
            </a:r>
            <a:r>
              <a:rPr lang="en-GB" sz="2000" b="0" i="0" u="none" strike="noStrike" baseline="0" dirty="0"/>
              <a:t> (2019) The Phylogeny and Evolutionary History of Arthropods. </a:t>
            </a:r>
            <a:r>
              <a:rPr lang="en-GB" sz="2000" b="0" i="1" u="none" strike="noStrike" baseline="0" dirty="0"/>
              <a:t>Current Biology</a:t>
            </a:r>
          </a:p>
          <a:p>
            <a:endParaRPr lang="en-GB" sz="2000" b="0" i="1" u="none" strike="noStrike" baseline="0" dirty="0"/>
          </a:p>
          <a:p>
            <a:r>
              <a:rPr lang="en-GB" sz="2000" b="0" u="none" strike="noStrike" baseline="0" dirty="0" err="1"/>
              <a:t>Kjer</a:t>
            </a:r>
            <a:r>
              <a:rPr lang="en-GB" sz="2000" b="0" u="none" strike="noStrike" baseline="0" dirty="0"/>
              <a:t> et al. (2016) Progress, pitfalls and parallel universes: a history of insect phylogenetics. </a:t>
            </a:r>
            <a:r>
              <a:rPr lang="en-GB" sz="2000" b="0" i="1" u="none" strike="noStrike" baseline="0" dirty="0"/>
              <a:t>J. R. Soc. Interface.</a:t>
            </a:r>
          </a:p>
          <a:p>
            <a:endParaRPr lang="en-GB" sz="2000" b="0" i="1" u="none" strike="noStrike" baseline="0" dirty="0"/>
          </a:p>
          <a:p>
            <a:r>
              <a:rPr lang="en-GB" sz="2000" dirty="0" err="1"/>
              <a:t>Misof</a:t>
            </a:r>
            <a:r>
              <a:rPr lang="en-GB" sz="2000" dirty="0"/>
              <a:t> et al. (2014) </a:t>
            </a:r>
            <a:r>
              <a:rPr lang="en-GB" sz="2000" dirty="0" err="1"/>
              <a:t>Phylogenomics</a:t>
            </a:r>
            <a:r>
              <a:rPr lang="en-GB" sz="2000" dirty="0"/>
              <a:t> resolves the timing and pattern of insect evolution. </a:t>
            </a:r>
            <a:r>
              <a:rPr lang="en-GB" sz="2000" i="1" dirty="0"/>
              <a:t>Science</a:t>
            </a:r>
          </a:p>
          <a:p>
            <a:endParaRPr lang="en-GB" sz="2000" i="1" dirty="0"/>
          </a:p>
          <a:p>
            <a:r>
              <a:rPr lang="en-GB" sz="2000" dirty="0" err="1"/>
              <a:t>Schwentner</a:t>
            </a:r>
            <a:r>
              <a:rPr lang="en-GB" sz="2000" dirty="0"/>
              <a:t> et al. (2017) A Phylogenomic Solution to the Origin of Insects by Resolving Crustacean-Hexapod Relationships. </a:t>
            </a:r>
            <a:r>
              <a:rPr lang="en-GB" sz="2000" i="1" dirty="0"/>
              <a:t>Current Biology</a:t>
            </a:r>
          </a:p>
          <a:p>
            <a:endParaRPr lang="en-GB" sz="2000" i="1" dirty="0"/>
          </a:p>
          <a:p>
            <a:r>
              <a:rPr lang="en-GB" sz="2000" dirty="0" err="1"/>
              <a:t>Regier</a:t>
            </a:r>
            <a:r>
              <a:rPr lang="en-GB" sz="2000" dirty="0"/>
              <a:t> et al (2010) Arthropod relationships revealed by phylogenomic analysis of nuclear protein-coding sequences. </a:t>
            </a:r>
            <a:r>
              <a:rPr lang="en-GB" sz="2000" i="1" dirty="0"/>
              <a:t>Nature</a:t>
            </a:r>
          </a:p>
          <a:p>
            <a:endParaRPr lang="en-GB" sz="2000" i="1" dirty="0"/>
          </a:p>
          <a:p>
            <a:r>
              <a:rPr lang="en-GB" sz="2000" dirty="0"/>
              <a:t>World </a:t>
            </a:r>
            <a:r>
              <a:rPr lang="en-GB" sz="2000" dirty="0" err="1"/>
              <a:t>Remipedia</a:t>
            </a:r>
            <a:r>
              <a:rPr lang="en-GB" sz="2000" dirty="0"/>
              <a:t> Database </a:t>
            </a:r>
            <a:r>
              <a:rPr lang="en-GB" sz="2000" i="1" dirty="0">
                <a:hlinkClick r:id="rId2"/>
              </a:rPr>
              <a:t>http://www.marinespecies.org/remipedia/</a:t>
            </a:r>
            <a:endParaRPr lang="en-GB" sz="2000" i="1" dirty="0"/>
          </a:p>
          <a:p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2050307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6828" y="457200"/>
            <a:ext cx="79303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/>
              <a:t>KINGDOMS AND DOMAINS</a:t>
            </a:r>
            <a:endParaRPr lang="en-GB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759574" y="1219200"/>
            <a:ext cx="76248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Higher level classification is a surprisingly dynamic field with a long history</a:t>
            </a:r>
          </a:p>
        </p:txBody>
      </p:sp>
      <p:pic>
        <p:nvPicPr>
          <p:cNvPr id="1026" name="Picture 2" descr="Aristotle - Stock Image - C011/8420 - Science Photo Library">
            <a:extLst>
              <a:ext uri="{FF2B5EF4-FFF2-40B4-BE49-F238E27FC236}">
                <a16:creationId xmlns:a16="http://schemas.microsoft.com/office/drawing/2014/main" id="{0D70F02B-C9BA-42D7-99A3-7AAA4A06B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893347"/>
            <a:ext cx="2133600" cy="2713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5D4737-2D34-45DF-9B1D-BCE4FB7DCD71}"/>
              </a:ext>
            </a:extLst>
          </p:cNvPr>
          <p:cNvSpPr txBox="1"/>
          <p:nvPr/>
        </p:nvSpPr>
        <p:spPr>
          <a:xfrm>
            <a:off x="1752600" y="5820504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Aristotle</a:t>
            </a:r>
          </a:p>
        </p:txBody>
      </p:sp>
      <p:pic>
        <p:nvPicPr>
          <p:cNvPr id="10" name="Graphic 9" descr="Deciduous tree">
            <a:extLst>
              <a:ext uri="{FF2B5EF4-FFF2-40B4-BE49-F238E27FC236}">
                <a16:creationId xmlns:a16="http://schemas.microsoft.com/office/drawing/2014/main" id="{846E3F3D-7B11-4E6D-AB9D-16FF826A62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59641" y="4284779"/>
            <a:ext cx="1440000" cy="1440000"/>
          </a:xfrm>
          <a:prstGeom prst="rect">
            <a:avLst/>
          </a:prstGeom>
        </p:spPr>
      </p:pic>
      <p:pic>
        <p:nvPicPr>
          <p:cNvPr id="12" name="Graphic 11" descr="Elephant">
            <a:extLst>
              <a:ext uri="{FF2B5EF4-FFF2-40B4-BE49-F238E27FC236}">
                <a16:creationId xmlns:a16="http://schemas.microsoft.com/office/drawing/2014/main" id="{245D93C4-D6C0-4E53-9B98-B4A9B6AE3B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59641" y="2810008"/>
            <a:ext cx="1440000" cy="14400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F9709FA-9773-449D-9C89-5B58D371F378}"/>
              </a:ext>
            </a:extLst>
          </p:cNvPr>
          <p:cNvCxnSpPr>
            <a:stCxn id="1026" idx="3"/>
            <a:endCxn id="12" idx="1"/>
          </p:cNvCxnSpPr>
          <p:nvPr/>
        </p:nvCxnSpPr>
        <p:spPr>
          <a:xfrm flipV="1">
            <a:off x="3657600" y="3530008"/>
            <a:ext cx="1902041" cy="720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7D158C-0E0D-49FD-B21D-8E5AFD1EE779}"/>
              </a:ext>
            </a:extLst>
          </p:cNvPr>
          <p:cNvCxnSpPr>
            <a:cxnSpLocks/>
            <a:stCxn id="1026" idx="3"/>
            <a:endCxn id="10" idx="1"/>
          </p:cNvCxnSpPr>
          <p:nvPr/>
        </p:nvCxnSpPr>
        <p:spPr>
          <a:xfrm>
            <a:off x="3657600" y="4250008"/>
            <a:ext cx="1902041" cy="7547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2451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6828" y="457200"/>
            <a:ext cx="79303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/>
              <a:t>KINGDOMS AND DOMAINS</a:t>
            </a:r>
            <a:endParaRPr lang="en-GB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759574" y="1219200"/>
            <a:ext cx="76248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Higher level classification is a surprisingly dynamic field with a long history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D4737-2D34-45DF-9B1D-BCE4FB7DCD71}"/>
              </a:ext>
            </a:extLst>
          </p:cNvPr>
          <p:cNvSpPr txBox="1"/>
          <p:nvPr/>
        </p:nvSpPr>
        <p:spPr>
          <a:xfrm>
            <a:off x="1752600" y="5820504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Linnaeus</a:t>
            </a:r>
          </a:p>
        </p:txBody>
      </p:sp>
      <p:pic>
        <p:nvPicPr>
          <p:cNvPr id="10" name="Graphic 9" descr="Deciduous tree">
            <a:extLst>
              <a:ext uri="{FF2B5EF4-FFF2-40B4-BE49-F238E27FC236}">
                <a16:creationId xmlns:a16="http://schemas.microsoft.com/office/drawing/2014/main" id="{846E3F3D-7B11-4E6D-AB9D-16FF826A6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7170" y="3530007"/>
            <a:ext cx="1440000" cy="1440000"/>
          </a:xfrm>
          <a:prstGeom prst="rect">
            <a:avLst/>
          </a:prstGeom>
        </p:spPr>
      </p:pic>
      <p:pic>
        <p:nvPicPr>
          <p:cNvPr id="12" name="Graphic 11" descr="Elephant">
            <a:extLst>
              <a:ext uri="{FF2B5EF4-FFF2-40B4-BE49-F238E27FC236}">
                <a16:creationId xmlns:a16="http://schemas.microsoft.com/office/drawing/2014/main" id="{245D93C4-D6C0-4E53-9B98-B4A9B6AE3B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5841" y="2268635"/>
            <a:ext cx="1440000" cy="14400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F9709FA-9773-449D-9C89-5B58D371F378}"/>
              </a:ext>
            </a:extLst>
          </p:cNvPr>
          <p:cNvCxnSpPr>
            <a:cxnSpLocks/>
            <a:stCxn id="2050" idx="3"/>
            <a:endCxn id="12" idx="1"/>
          </p:cNvCxnSpPr>
          <p:nvPr/>
        </p:nvCxnSpPr>
        <p:spPr>
          <a:xfrm flipV="1">
            <a:off x="3618053" y="2988635"/>
            <a:ext cx="2017788" cy="12613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7D158C-0E0D-49FD-B21D-8E5AFD1EE779}"/>
              </a:ext>
            </a:extLst>
          </p:cNvPr>
          <p:cNvCxnSpPr>
            <a:cxnSpLocks/>
            <a:stCxn id="2050" idx="3"/>
            <a:endCxn id="10" idx="1"/>
          </p:cNvCxnSpPr>
          <p:nvPr/>
        </p:nvCxnSpPr>
        <p:spPr>
          <a:xfrm flipV="1">
            <a:off x="3618053" y="4250007"/>
            <a:ext cx="3479117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arl Linnaeus - Wikipedia">
            <a:extLst>
              <a:ext uri="{FF2B5EF4-FFF2-40B4-BE49-F238E27FC236}">
                <a16:creationId xmlns:a16="http://schemas.microsoft.com/office/drawing/2014/main" id="{F9370E07-FBB7-4F4B-8010-052C10DAB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329" y="2929197"/>
            <a:ext cx="2088724" cy="2641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 descr="Diamond">
            <a:extLst>
              <a:ext uri="{FF2B5EF4-FFF2-40B4-BE49-F238E27FC236}">
                <a16:creationId xmlns:a16="http://schemas.microsoft.com/office/drawing/2014/main" id="{8D4AC346-8630-4FF0-B09F-6427515B42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35841" y="4791380"/>
            <a:ext cx="1440000" cy="1440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95722FD-93E8-4310-B611-B6616D25EB4B}"/>
              </a:ext>
            </a:extLst>
          </p:cNvPr>
          <p:cNvCxnSpPr>
            <a:stCxn id="2050" idx="3"/>
            <a:endCxn id="3" idx="1"/>
          </p:cNvCxnSpPr>
          <p:nvPr/>
        </p:nvCxnSpPr>
        <p:spPr>
          <a:xfrm>
            <a:off x="3618053" y="4250008"/>
            <a:ext cx="2017788" cy="12613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669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6828" y="457200"/>
            <a:ext cx="79303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/>
              <a:t>KINGDOMS AND DOMAINS</a:t>
            </a:r>
            <a:endParaRPr lang="en-GB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759574" y="1219200"/>
            <a:ext cx="76248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Higher level classification is a surprisingly dynamic field with a long history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D4737-2D34-45DF-9B1D-BCE4FB7DCD71}"/>
              </a:ext>
            </a:extLst>
          </p:cNvPr>
          <p:cNvSpPr txBox="1"/>
          <p:nvPr/>
        </p:nvSpPr>
        <p:spPr>
          <a:xfrm>
            <a:off x="1772685" y="5867400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Ernst Haeckel</a:t>
            </a:r>
            <a:endParaRPr lang="en-GB" sz="20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95722FD-93E8-4310-B611-B6616D25EB4B}"/>
              </a:ext>
            </a:extLst>
          </p:cNvPr>
          <p:cNvCxnSpPr>
            <a:cxnSpLocks/>
            <a:stCxn id="3074" idx="3"/>
            <a:endCxn id="18" idx="1"/>
          </p:cNvCxnSpPr>
          <p:nvPr/>
        </p:nvCxnSpPr>
        <p:spPr>
          <a:xfrm>
            <a:off x="3619779" y="4423086"/>
            <a:ext cx="190444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Ernst Haeckel: The Man Who Merged Science with Art">
            <a:extLst>
              <a:ext uri="{FF2B5EF4-FFF2-40B4-BE49-F238E27FC236}">
                <a16:creationId xmlns:a16="http://schemas.microsoft.com/office/drawing/2014/main" id="{95DAB279-E73F-4A9B-8B48-6F865D5BA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1992" y="3079139"/>
            <a:ext cx="2017787" cy="2687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308EFA-1A43-4988-8502-224EA946F5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222" y="2350532"/>
            <a:ext cx="2666444" cy="414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55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6828" y="457200"/>
            <a:ext cx="79303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/>
              <a:t>KINGDOMS AND DOMAINS</a:t>
            </a:r>
            <a:endParaRPr lang="en-GB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759574" y="1219200"/>
            <a:ext cx="76248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Higher level classification is a surprisingly dynamic field with a long history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4C538-A6EE-42A3-BC28-1CA7A867512A}"/>
              </a:ext>
            </a:extLst>
          </p:cNvPr>
          <p:cNvSpPr txBox="1"/>
          <p:nvPr/>
        </p:nvSpPr>
        <p:spPr>
          <a:xfrm>
            <a:off x="1031555" y="2590800"/>
            <a:ext cx="7080888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Two empires with four kingdoms (1938)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Two empires with five kingdoms (1969)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Two empires with six kingdoms (1977)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Three </a:t>
            </a:r>
            <a:r>
              <a:rPr lang="en-GB" sz="2400" dirty="0" err="1"/>
              <a:t>superkingdoms</a:t>
            </a:r>
            <a:r>
              <a:rPr lang="en-GB" sz="2400" dirty="0"/>
              <a:t> with eight kingdoms (1987)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Three domains (1990)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Two empires with six kingdoms (1998)</a:t>
            </a:r>
          </a:p>
        </p:txBody>
      </p:sp>
    </p:spTree>
    <p:extLst>
      <p:ext uri="{BB962C8B-B14F-4D97-AF65-F5344CB8AC3E}">
        <p14:creationId xmlns:p14="http://schemas.microsoft.com/office/powerpoint/2010/main" val="1146164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6828" y="457200"/>
            <a:ext cx="79303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/>
              <a:t>KINGDOMS AND DOMAINS</a:t>
            </a:r>
            <a:endParaRPr lang="en-GB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759574" y="1219200"/>
            <a:ext cx="76248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Higher level classification is a surprisingly dynamic field with a long history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74A80-3B4E-4EAC-A12B-7D3612351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626" y="2498255"/>
            <a:ext cx="7120745" cy="387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5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6828" y="457200"/>
            <a:ext cx="79303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/>
              <a:t>KINGDOMS AND DOMAINS</a:t>
            </a:r>
            <a:endParaRPr lang="en-GB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759574" y="1219200"/>
            <a:ext cx="76248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Higher level classification is a surprisingly dynamic field with a long history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DF31BD-1DC2-418E-BE44-2891BCD28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00" t="12963" r="37500" b="11481"/>
          <a:stretch/>
        </p:blipFill>
        <p:spPr>
          <a:xfrm>
            <a:off x="2844231" y="2346093"/>
            <a:ext cx="3455538" cy="419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343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08557" y="461899"/>
            <a:ext cx="632142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35" dirty="0"/>
              <a:t>Total </a:t>
            </a:r>
            <a:r>
              <a:rPr spc="-155" dirty="0"/>
              <a:t>Diversity </a:t>
            </a:r>
            <a:r>
              <a:rPr spc="-5" dirty="0"/>
              <a:t>of</a:t>
            </a:r>
            <a:r>
              <a:rPr spc="-350" dirty="0"/>
              <a:t> </a:t>
            </a:r>
            <a:r>
              <a:rPr spc="-280" dirty="0"/>
              <a:t>Organisms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6123A6-1B52-4595-BCDE-607C087C9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19" y="1524000"/>
            <a:ext cx="7795361" cy="48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316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adef8fe-6e5d-48f3-988d-65d7f679c81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A331B13CEFA4448F11D7456C512600" ma:contentTypeVersion="17" ma:contentTypeDescription="Create a new document." ma:contentTypeScope="" ma:versionID="ac0869fcd981181a0358099d33f01035">
  <xsd:schema xmlns:xsd="http://www.w3.org/2001/XMLSchema" xmlns:xs="http://www.w3.org/2001/XMLSchema" xmlns:p="http://schemas.microsoft.com/office/2006/metadata/properties" xmlns:ns3="eadef8fe-6e5d-48f3-988d-65d7f679c813" xmlns:ns4="32a1fa93-987c-4a3d-92d9-cc85665902c1" targetNamespace="http://schemas.microsoft.com/office/2006/metadata/properties" ma:root="true" ma:fieldsID="387e82e29487c749533476749834806b" ns3:_="" ns4:_="">
    <xsd:import namespace="eadef8fe-6e5d-48f3-988d-65d7f679c813"/>
    <xsd:import namespace="32a1fa93-987c-4a3d-92d9-cc85665902c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LengthInSeconds" minOccurs="0"/>
                <xsd:element ref="ns3:MediaServiceSearchProperties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def8fe-6e5d-48f3-988d-65d7f679c81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a1fa93-987c-4a3d-92d9-cc85665902c1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6F4E62-9E07-4ED0-B4D7-1570452BD8B6}">
  <ds:schemaRefs>
    <ds:schemaRef ds:uri="eadef8fe-6e5d-48f3-988d-65d7f679c813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www.w3.org/XML/1998/namespace"/>
    <ds:schemaRef ds:uri="http://schemas.openxmlformats.org/package/2006/metadata/core-properties"/>
    <ds:schemaRef ds:uri="32a1fa93-987c-4a3d-92d9-cc85665902c1"/>
    <ds:schemaRef ds:uri="http://schemas.microsoft.com/office/infopath/2007/PartnerControl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17FB006-F3F1-48DB-823A-790C3A518C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F214B9-FA18-4B5E-88D1-4BBF168C74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adef8fe-6e5d-48f3-988d-65d7f679c813"/>
    <ds:schemaRef ds:uri="32a1fa93-987c-4a3d-92d9-cc85665902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1119</TotalTime>
  <Words>802</Words>
  <Application>Microsoft Office PowerPoint</Application>
  <PresentationFormat>On-screen Show (4:3)</PresentationFormat>
  <Paragraphs>123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AdvPSA183</vt:lpstr>
      <vt:lpstr>arial</vt:lpstr>
      <vt:lpstr>arial</vt:lpstr>
      <vt:lpstr>Calibri</vt:lpstr>
      <vt:lpstr>Trebuchet MS</vt:lpstr>
      <vt:lpstr>Wingdings</vt:lpstr>
      <vt:lpstr>Office Theme</vt:lpstr>
      <vt:lpstr>HIGHER LEVEL TAXONOMY  Dr Heather Campbell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Total Diversity of Organisms</vt:lpstr>
      <vt:lpstr>PowerPoint Presentation</vt:lpstr>
      <vt:lpstr>PowerPoint Presentation</vt:lpstr>
      <vt:lpstr>PowerPoint Presentation</vt:lpstr>
      <vt:lpstr>Phylum Arthropoda</vt:lpstr>
      <vt:lpstr>Phylum Arthropoda</vt:lpstr>
      <vt:lpstr>PowerPoint Presentation</vt:lpstr>
      <vt:lpstr>Phylogeny of major arthropod lineages</vt:lpstr>
      <vt:lpstr>PowerPoint Presentation</vt:lpstr>
      <vt:lpstr>Phylum Arthropoda</vt:lpstr>
      <vt:lpstr>Phylogeny of major arthropod lineages</vt:lpstr>
      <vt:lpstr>Mandibulata</vt:lpstr>
      <vt:lpstr>PowerPoint Presentation</vt:lpstr>
      <vt:lpstr>Phylogeny of major arthropod lineages</vt:lpstr>
      <vt:lpstr>Pancrustacea</vt:lpstr>
      <vt:lpstr>Hexapoda</vt:lpstr>
      <vt:lpstr>Hexapoda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Systematics</dc:title>
  <dc:creator>Heather Campbell</dc:creator>
  <cp:lastModifiedBy>Heather Campbell</cp:lastModifiedBy>
  <cp:revision>34</cp:revision>
  <dcterms:created xsi:type="dcterms:W3CDTF">2019-11-11T09:33:29Z</dcterms:created>
  <dcterms:modified xsi:type="dcterms:W3CDTF">2024-07-08T14:56:52Z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2017-09-29T00:00:00Z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2019-11-11T00:00:00Z</vt:filetime>
  </property>
  <property fmtid="{D5CDD505-2E9C-101B-9397-08002B2CF9AE}" pid="5" name="ContentTypeId">
    <vt:lpwstr>0x010100DEA331B13CEFA4448F11D7456C512600</vt:lpwstr>
  </property>
</Properties>
</file>